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9"/>
  </p:notesMasterIdLst>
  <p:sldIdLst>
    <p:sldId id="257" r:id="rId5"/>
    <p:sldId id="276" r:id="rId6"/>
    <p:sldId id="277" r:id="rId7"/>
    <p:sldId id="292" r:id="rId8"/>
    <p:sldId id="297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278" r:id="rId18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000"/>
    <a:srgbClr val="548235"/>
    <a:srgbClr val="638C43"/>
    <a:srgbClr val="849F5F"/>
    <a:srgbClr val="F9EAD4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76969" autoAdjust="0"/>
  </p:normalViewPr>
  <p:slideViewPr>
    <p:cSldViewPr>
      <p:cViewPr varScale="1">
        <p:scale>
          <a:sx n="71" d="100"/>
          <a:sy n="71" d="100"/>
        </p:scale>
        <p:origin x="-1356" y="-96"/>
      </p:cViewPr>
      <p:guideLst>
        <p:guide orient="horz" pos="162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C618E-D7DB-41F5-AB4F-50211B765AC7}" type="datetimeFigureOut">
              <a:rPr lang="zh-CN" altLang="en-US" smtClean="0"/>
              <a:pPr/>
              <a:t>2016/12/22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31BAB-2095-4463-90E6-0A68201736B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25348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leolztang@gmail.com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02970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280744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71355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http://findbugs.cs.umd.edu/eclipse/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169743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538084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66063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27516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00288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12272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08835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45515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部分人对非公开</a:t>
            </a:r>
            <a:r>
              <a:rPr lang="en-US" altLang="zh-CN" dirty="0" smtClean="0"/>
              <a:t>API</a:t>
            </a:r>
            <a:r>
              <a:rPr lang="zh-CN" altLang="en-US" dirty="0" smtClean="0"/>
              <a:t>不推荐写</a:t>
            </a:r>
            <a:r>
              <a:rPr lang="en-US" altLang="zh-CN" dirty="0" smtClean="0"/>
              <a:t>Javadoc</a:t>
            </a:r>
            <a:r>
              <a:rPr lang="zh-CN" altLang="en-US" dirty="0" smtClean="0"/>
              <a:t>，但是在</a:t>
            </a:r>
            <a:r>
              <a:rPr lang="en-US" altLang="zh-CN" dirty="0" smtClean="0"/>
              <a:t>IDE</a:t>
            </a:r>
            <a:r>
              <a:rPr lang="zh-CN" altLang="en-US" dirty="0" smtClean="0"/>
              <a:t>环境下，发者可以通过</a:t>
            </a:r>
            <a:r>
              <a:rPr lang="en-US" altLang="zh-CN" dirty="0" err="1" smtClean="0"/>
              <a:t>javadoc</a:t>
            </a:r>
            <a:r>
              <a:rPr lang="zh-CN" altLang="en-US" dirty="0" smtClean="0"/>
              <a:t>更方便查看到类、方法及 熟悉的说明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67254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41684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50793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DEE1-C55F-46D3-86AE-3B64C9F6A83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97D8C-34D4-42D5-A8BF-E0ABA733DF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69413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DEE1-C55F-46D3-86AE-3B64C9F6A83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97D8C-34D4-42D5-A8BF-E0ABA733DF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99891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27165" y="178858"/>
            <a:ext cx="4001633" cy="70850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356263"/>
            <a:ext cx="1855118" cy="353690"/>
          </a:xfrm>
        </p:spPr>
        <p:txBody>
          <a:bodyPr/>
          <a:lstStyle/>
          <a:p>
            <a:r>
              <a:rPr lang="zh-CN" altLang="en-US" dirty="0" smtClean="0"/>
              <a:t>标题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DEE1-C55F-46D3-86AE-3B64C9F6A83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97D8C-34D4-42D5-A8BF-E0ABA733DF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595569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DEE1-C55F-46D3-86AE-3B64C9F6A83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97D8C-34D4-42D5-A8BF-E0ABA733DF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1418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701" b="9586"/>
          <a:stretch/>
        </p:blipFill>
        <p:spPr>
          <a:xfrm>
            <a:off x="0" y="-21022"/>
            <a:ext cx="9144000" cy="517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0552879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701" b="9586"/>
          <a:stretch/>
        </p:blipFill>
        <p:spPr>
          <a:xfrm>
            <a:off x="0" y="-21022"/>
            <a:ext cx="9144000" cy="5171091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-27165" y="178858"/>
            <a:ext cx="4001633" cy="70850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0" y="1019417"/>
            <a:ext cx="9279802" cy="4124083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5621654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DEE1-C55F-46D3-86AE-3B64C9F6A83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97D8C-34D4-42D5-A8BF-E0ABA733DF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24479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-27165" y="178858"/>
            <a:ext cx="4001633" cy="70850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84255"/>
            <a:ext cx="1855118" cy="497706"/>
          </a:xfrm>
        </p:spPr>
        <p:txBody>
          <a:bodyPr/>
          <a:lstStyle/>
          <a:p>
            <a:r>
              <a:rPr lang="zh-CN" altLang="en-US" dirty="0" smtClean="0"/>
              <a:t>标题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DEE1-C55F-46D3-86AE-3B64C9F6A83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97D8C-34D4-42D5-A8BF-E0ABA733DF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3014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27165" y="178858"/>
            <a:ext cx="4001633" cy="70850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339502"/>
            <a:ext cx="1781919" cy="360040"/>
          </a:xfrm>
        </p:spPr>
        <p:txBody>
          <a:bodyPr/>
          <a:lstStyle/>
          <a:p>
            <a:r>
              <a:rPr lang="zh-CN" altLang="en-US" dirty="0" smtClean="0"/>
              <a:t>标题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DEE1-C55F-46D3-86AE-3B64C9F6A83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97D8C-34D4-42D5-A8BF-E0ABA733DF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6431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27165" y="178858"/>
            <a:ext cx="4001633" cy="70850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7229" y="392267"/>
            <a:ext cx="1423070" cy="281682"/>
          </a:xfrm>
        </p:spPr>
        <p:txBody>
          <a:bodyPr/>
          <a:lstStyle/>
          <a:p>
            <a:r>
              <a:rPr lang="zh-CN" altLang="en-US" dirty="0" smtClean="0"/>
              <a:t>标题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DEE1-C55F-46D3-86AE-3B64C9F6A83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97D8C-34D4-42D5-A8BF-E0ABA733DF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87015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DEE1-C55F-46D3-86AE-3B64C9F6A83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97D8C-34D4-42D5-A8BF-E0ABA733DF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06787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DEE1-C55F-46D3-86AE-3B64C9F6A83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97D8C-34D4-42D5-A8BF-E0ABA733DF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80968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A1F3DEE1-C55F-46D3-86AE-3B64C9F6A83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2016/12/22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01A97D8C-34D4-42D5-A8BF-E0ABA733DF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2003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hyperlink" Target="http://www.sonarqube.org/" TargetMode="External"/><Relationship Id="rId4" Type="http://schemas.openxmlformats.org/officeDocument/2006/relationships/hyperlink" Target="https://github.com/SonarSourc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506994" y="-86716"/>
            <a:ext cx="8097454" cy="5332492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1094561" y="1262263"/>
            <a:ext cx="4527641" cy="1609654"/>
            <a:chOff x="1094561" y="1262264"/>
            <a:chExt cx="4029697" cy="1000465"/>
          </a:xfrm>
        </p:grpSpPr>
        <p:sp>
          <p:nvSpPr>
            <p:cNvPr id="6" name="文本框 5"/>
            <p:cNvSpPr txBox="1"/>
            <p:nvPr/>
          </p:nvSpPr>
          <p:spPr>
            <a:xfrm>
              <a:off x="1094561" y="1262264"/>
              <a:ext cx="4029697" cy="47823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altLang="zh-CN" sz="4400" b="1" spc="-150" dirty="0">
                  <a:ln>
                    <a:solidFill>
                      <a:srgbClr val="70AD47">
                        <a:lumMod val="75000"/>
                        <a:alpha val="85000"/>
                      </a:srgbClr>
                    </a:solidFill>
                  </a:ln>
                  <a:solidFill>
                    <a:srgbClr val="005000"/>
                  </a:solidFill>
                  <a:latin typeface="+mj-lt"/>
                  <a:ea typeface="Adobe 楷体 Std R" panose="02020400000000000000" pitchFamily="18" charset="-122"/>
                </a:rPr>
                <a:t>Java Web</a:t>
              </a:r>
              <a:r>
                <a:rPr lang="zh-CN" altLang="en-US" sz="4400" b="1" spc="-150" dirty="0">
                  <a:ln>
                    <a:solidFill>
                      <a:srgbClr val="70AD47">
                        <a:lumMod val="75000"/>
                        <a:alpha val="85000"/>
                      </a:srgbClr>
                    </a:solidFill>
                  </a:ln>
                  <a:solidFill>
                    <a:srgbClr val="005000"/>
                  </a:solidFill>
                  <a:latin typeface="+mj-lt"/>
                  <a:ea typeface="Adobe 楷体 Std R" panose="02020400000000000000" pitchFamily="18" charset="-122"/>
                </a:rPr>
                <a:t>开发基础</a:t>
              </a:r>
            </a:p>
          </p:txBody>
        </p:sp>
        <p:sp>
          <p:nvSpPr>
            <p:cNvPr id="11" name="矩形 23"/>
            <p:cNvSpPr>
              <a:spLocks noChangeArrowheads="1"/>
            </p:cNvSpPr>
            <p:nvPr/>
          </p:nvSpPr>
          <p:spPr bwMode="auto">
            <a:xfrm flipH="1">
              <a:off x="1177389" y="1899268"/>
              <a:ext cx="3845319" cy="363461"/>
            </a:xfrm>
            <a:prstGeom prst="rect">
              <a:avLst/>
            </a:prstGeom>
            <a:noFill/>
            <a:effectLst/>
            <a:extLst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zh-CN" altLang="en-US" sz="3200" dirty="0" smtClean="0">
                  <a:solidFill>
                    <a:srgbClr val="005000">
                      <a:alpha val="85000"/>
                    </a:srgbClr>
                  </a:solidFill>
                  <a:ea typeface="Adobe 楷体 Std R" panose="02020400000000000000" pitchFamily="18" charset="-122"/>
                </a:rPr>
                <a:t>编码规范</a:t>
              </a:r>
              <a:endParaRPr lang="zh-CN" altLang="en-US" sz="3200" dirty="0">
                <a:solidFill>
                  <a:srgbClr val="005000">
                    <a:alpha val="85000"/>
                  </a:srgbClr>
                </a:solidFill>
                <a:ea typeface="Adobe 楷体 Std R" panose="02020400000000000000" pitchFamily="18" charset="-122"/>
              </a:endParaRPr>
            </a:p>
          </p:txBody>
        </p:sp>
      </p:grpSp>
      <p:sp>
        <p:nvSpPr>
          <p:cNvPr id="59" name="矩形 58"/>
          <p:cNvSpPr/>
          <p:nvPr/>
        </p:nvSpPr>
        <p:spPr>
          <a:xfrm>
            <a:off x="6256856" y="3683104"/>
            <a:ext cx="2132647" cy="30426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zh-CN" altLang="en-US" sz="1200" dirty="0">
                <a:solidFill>
                  <a:srgbClr val="005000">
                    <a:alpha val="81000"/>
                  </a:srgbClr>
                </a:solidFill>
                <a:ea typeface="Adobe 楷体 Std R" panose="02020400000000000000" pitchFamily="18" charset="-122"/>
              </a:rPr>
              <a:t>华</a:t>
            </a:r>
            <a:r>
              <a:rPr lang="zh-CN" altLang="en-US" sz="1200" dirty="0" smtClean="0">
                <a:solidFill>
                  <a:srgbClr val="005000">
                    <a:alpha val="81000"/>
                  </a:srgbClr>
                </a:solidFill>
                <a:ea typeface="Adobe 楷体 Std R" panose="02020400000000000000" pitchFamily="18" charset="-122"/>
              </a:rPr>
              <a:t>微软件</a:t>
            </a:r>
            <a:endParaRPr lang="zh-CN" altLang="en-US" sz="1200" dirty="0">
              <a:solidFill>
                <a:srgbClr val="005000">
                  <a:alpha val="81000"/>
                </a:srgbClr>
              </a:solidFill>
              <a:ea typeface="Adobe 楷体 Std R" panose="02020400000000000000" pitchFamily="18" charset="-122"/>
            </a:endParaRPr>
          </a:p>
        </p:txBody>
      </p:sp>
      <p:cxnSp>
        <p:nvCxnSpPr>
          <p:cNvPr id="61" name="直接连接符 60"/>
          <p:cNvCxnSpPr/>
          <p:nvPr/>
        </p:nvCxnSpPr>
        <p:spPr>
          <a:xfrm>
            <a:off x="5796136" y="3712248"/>
            <a:ext cx="0" cy="1569410"/>
          </a:xfrm>
          <a:prstGeom prst="line">
            <a:avLst/>
          </a:prstGeom>
          <a:ln w="22225">
            <a:solidFill>
              <a:schemeClr val="bg1">
                <a:alpha val="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412023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9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9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2" presetClass="entr" presetSubtype="1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5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258472" y="311228"/>
            <a:ext cx="4313528" cy="449093"/>
            <a:chOff x="258472" y="311228"/>
            <a:chExt cx="4313528" cy="449093"/>
          </a:xfrm>
        </p:grpSpPr>
        <p:sp>
          <p:nvSpPr>
            <p:cNvPr id="26" name="文本框 25"/>
            <p:cNvSpPr txBox="1"/>
            <p:nvPr/>
          </p:nvSpPr>
          <p:spPr>
            <a:xfrm>
              <a:off x="807715" y="335720"/>
              <a:ext cx="37642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zh-CN" altLang="en-US" sz="20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编码</a:t>
              </a:r>
              <a:r>
                <a:rPr lang="zh-CN" altLang="en-US" sz="20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规范的自动化</a:t>
              </a: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258472" y="311228"/>
              <a:ext cx="449093" cy="449093"/>
              <a:chOff x="258472" y="311228"/>
              <a:chExt cx="449093" cy="449093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258472" y="311228"/>
                <a:ext cx="449093" cy="449093"/>
              </a:xfrm>
              <a:prstGeom prst="ellipse">
                <a:avLst/>
              </a:prstGeom>
              <a:solidFill>
                <a:schemeClr val="bg1"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005000"/>
                  </a:solidFill>
                </a:endParaRPr>
              </a:p>
            </p:txBody>
          </p:sp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334382" y="401617"/>
                <a:ext cx="285750" cy="285750"/>
              </a:xfrm>
              <a:prstGeom prst="rect">
                <a:avLst/>
              </a:prstGeom>
            </p:spPr>
          </p:pic>
        </p:grpSp>
      </p:grpSp>
      <p:sp>
        <p:nvSpPr>
          <p:cNvPr id="11" name="文本框 10"/>
          <p:cNvSpPr txBox="1"/>
          <p:nvPr/>
        </p:nvSpPr>
        <p:spPr>
          <a:xfrm>
            <a:off x="1093465" y="1707654"/>
            <a:ext cx="700777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5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marL="285750" indent="-285750" defTabSz="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zh-CN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Sonar</a:t>
            </a: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是一系列的</a:t>
            </a: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开源</a:t>
            </a: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的代码质量管理的工具，</a:t>
            </a:r>
            <a:r>
              <a:rPr lang="en-US" altLang="zh-CN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SonarQube</a:t>
            </a: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是基于</a:t>
            </a:r>
            <a:r>
              <a:rPr lang="en-US" altLang="zh-CN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的版本，</a:t>
            </a:r>
            <a:r>
              <a:rPr lang="en-US" altLang="zh-CN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SonarLint</a:t>
            </a: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Eclipse</a:t>
            </a: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的插件版本。</a:t>
            </a:r>
            <a:r>
              <a:rPr lang="en-US" altLang="zh-CN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Sonar</a:t>
            </a: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不仅支持</a:t>
            </a:r>
            <a:r>
              <a:rPr lang="en-US" altLang="zh-CN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，而且支持</a:t>
            </a:r>
            <a:r>
              <a:rPr lang="en-US" altLang="zh-CN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C#</a:t>
            </a: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en-US" altLang="zh-CN" sz="1400" spc="90" dirty="0" smtClean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5446" y="2931790"/>
            <a:ext cx="3523809" cy="1780952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807715" y="1052465"/>
            <a:ext cx="3406249" cy="338554"/>
            <a:chOff x="807715" y="1052465"/>
            <a:chExt cx="3406249" cy="338554"/>
          </a:xfrm>
        </p:grpSpPr>
        <p:sp>
          <p:nvSpPr>
            <p:cNvPr id="32" name="文本框 31"/>
            <p:cNvSpPr txBox="1"/>
            <p:nvPr/>
          </p:nvSpPr>
          <p:spPr>
            <a:xfrm>
              <a:off x="1250719" y="1052465"/>
              <a:ext cx="2963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en-US" altLang="zh-CN" sz="16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Sonar</a:t>
              </a:r>
              <a:endParaRPr lang="en-US" altLang="zh-CN" sz="16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807715" y="1078867"/>
              <a:ext cx="285750" cy="285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115279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258472" y="311228"/>
            <a:ext cx="4313528" cy="449093"/>
            <a:chOff x="258472" y="311228"/>
            <a:chExt cx="4313528" cy="449093"/>
          </a:xfrm>
        </p:grpSpPr>
        <p:sp>
          <p:nvSpPr>
            <p:cNvPr id="26" name="文本框 25"/>
            <p:cNvSpPr txBox="1"/>
            <p:nvPr/>
          </p:nvSpPr>
          <p:spPr>
            <a:xfrm>
              <a:off x="807715" y="335720"/>
              <a:ext cx="37642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zh-CN" altLang="en-US" sz="20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编码</a:t>
              </a:r>
              <a:r>
                <a:rPr lang="zh-CN" altLang="en-US" sz="20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规范的自动化</a:t>
              </a: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258472" y="311228"/>
              <a:ext cx="449093" cy="449093"/>
              <a:chOff x="258472" y="311228"/>
              <a:chExt cx="449093" cy="449093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258472" y="311228"/>
                <a:ext cx="449093" cy="449093"/>
              </a:xfrm>
              <a:prstGeom prst="ellipse">
                <a:avLst/>
              </a:prstGeom>
              <a:solidFill>
                <a:schemeClr val="bg1"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005000"/>
                  </a:solidFill>
                </a:endParaRPr>
              </a:p>
            </p:txBody>
          </p:sp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334382" y="401617"/>
                <a:ext cx="285750" cy="285750"/>
              </a:xfrm>
              <a:prstGeom prst="rect">
                <a:avLst/>
              </a:prstGeom>
            </p:spPr>
          </p:pic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2715766"/>
            <a:ext cx="6557922" cy="138622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93465" y="1707654"/>
            <a:ext cx="7007772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5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marL="285750" indent="-285750" defTabSz="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zh-CN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Eclipse</a:t>
            </a: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Neon</a:t>
            </a: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默认集成</a:t>
            </a:r>
            <a:r>
              <a:rPr lang="en-US" altLang="zh-CN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SonarLint</a:t>
            </a: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，之前的版本需要手动安装插件</a:t>
            </a:r>
            <a:endParaRPr lang="en-US" altLang="zh-CN" sz="1400" spc="90" dirty="0" smtClean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07715" y="1052465"/>
            <a:ext cx="3406249" cy="338554"/>
            <a:chOff x="807715" y="1052465"/>
            <a:chExt cx="3406249" cy="338554"/>
          </a:xfrm>
        </p:grpSpPr>
        <p:sp>
          <p:nvSpPr>
            <p:cNvPr id="32" name="文本框 31"/>
            <p:cNvSpPr txBox="1"/>
            <p:nvPr/>
          </p:nvSpPr>
          <p:spPr>
            <a:xfrm>
              <a:off x="1250719" y="1052465"/>
              <a:ext cx="2963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en-US" altLang="zh-CN" sz="16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Eclipse SonarLint</a:t>
              </a:r>
              <a:r>
                <a:rPr lang="zh-CN" altLang="en-US" sz="16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插件</a:t>
              </a:r>
              <a:endParaRPr lang="en-US" altLang="zh-CN" sz="16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807715" y="1078867"/>
              <a:ext cx="285750" cy="285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297040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258472" y="311228"/>
            <a:ext cx="4313528" cy="449093"/>
            <a:chOff x="258472" y="311228"/>
            <a:chExt cx="4313528" cy="449093"/>
          </a:xfrm>
        </p:grpSpPr>
        <p:sp>
          <p:nvSpPr>
            <p:cNvPr id="26" name="文本框 25"/>
            <p:cNvSpPr txBox="1"/>
            <p:nvPr/>
          </p:nvSpPr>
          <p:spPr>
            <a:xfrm>
              <a:off x="807715" y="335720"/>
              <a:ext cx="37642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zh-CN" altLang="en-US" sz="20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编码</a:t>
              </a:r>
              <a:r>
                <a:rPr lang="zh-CN" altLang="en-US" sz="20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规范的自动化</a:t>
              </a: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258472" y="311228"/>
              <a:ext cx="449093" cy="449093"/>
              <a:chOff x="258472" y="311228"/>
              <a:chExt cx="449093" cy="449093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258472" y="311228"/>
                <a:ext cx="449093" cy="449093"/>
              </a:xfrm>
              <a:prstGeom prst="ellipse">
                <a:avLst/>
              </a:prstGeom>
              <a:solidFill>
                <a:schemeClr val="bg1"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005000"/>
                  </a:solidFill>
                </a:endParaRPr>
              </a:p>
            </p:txBody>
          </p:sp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334382" y="401617"/>
                <a:ext cx="285750" cy="285750"/>
              </a:xfrm>
              <a:prstGeom prst="rect">
                <a:avLst/>
              </a:prstGeom>
            </p:spPr>
          </p:pic>
        </p:grpSp>
      </p:grpSp>
      <p:sp>
        <p:nvSpPr>
          <p:cNvPr id="13" name="文本框 12"/>
          <p:cNvSpPr txBox="1"/>
          <p:nvPr/>
        </p:nvSpPr>
        <p:spPr>
          <a:xfrm>
            <a:off x="1254020" y="1476821"/>
            <a:ext cx="7007772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5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marL="285750" indent="-285750" defTabSz="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Install New Software</a:t>
            </a: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安装插件</a:t>
            </a:r>
            <a:endParaRPr lang="en-US" altLang="zh-CN" sz="1400" spc="90" dirty="0" smtClean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2024288"/>
            <a:ext cx="5012294" cy="302728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807715" y="1052465"/>
            <a:ext cx="3406249" cy="338554"/>
            <a:chOff x="807715" y="1052465"/>
            <a:chExt cx="3406249" cy="338554"/>
          </a:xfrm>
        </p:grpSpPr>
        <p:sp>
          <p:nvSpPr>
            <p:cNvPr id="32" name="文本框 31"/>
            <p:cNvSpPr txBox="1"/>
            <p:nvPr/>
          </p:nvSpPr>
          <p:spPr>
            <a:xfrm>
              <a:off x="1250719" y="1052465"/>
              <a:ext cx="2963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en-US" altLang="zh-CN" sz="16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Eclipse FindBug</a:t>
              </a:r>
              <a:r>
                <a:rPr lang="zh-CN" altLang="en-US" sz="16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插件</a:t>
              </a:r>
              <a:endParaRPr lang="en-US" altLang="zh-CN" sz="16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807715" y="1078867"/>
              <a:ext cx="285750" cy="285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25683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258472" y="311228"/>
            <a:ext cx="4313528" cy="449093"/>
            <a:chOff x="258472" y="311228"/>
            <a:chExt cx="4313528" cy="449093"/>
          </a:xfrm>
        </p:grpSpPr>
        <p:sp>
          <p:nvSpPr>
            <p:cNvPr id="26" name="文本框 25"/>
            <p:cNvSpPr txBox="1"/>
            <p:nvPr/>
          </p:nvSpPr>
          <p:spPr>
            <a:xfrm>
              <a:off x="807715" y="335720"/>
              <a:ext cx="37642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zh-CN" altLang="en-US" sz="20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编码</a:t>
              </a:r>
              <a:r>
                <a:rPr lang="zh-CN" altLang="en-US" sz="20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规范的自动化</a:t>
              </a: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258472" y="311228"/>
              <a:ext cx="449093" cy="449093"/>
              <a:chOff x="258472" y="311228"/>
              <a:chExt cx="449093" cy="449093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258472" y="311228"/>
                <a:ext cx="449093" cy="449093"/>
              </a:xfrm>
              <a:prstGeom prst="ellipse">
                <a:avLst/>
              </a:prstGeom>
              <a:solidFill>
                <a:schemeClr val="bg1"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005000"/>
                  </a:solidFill>
                </a:endParaRPr>
              </a:p>
            </p:txBody>
          </p:sp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334382" y="401617"/>
                <a:ext cx="285750" cy="285750"/>
              </a:xfrm>
              <a:prstGeom prst="rect">
                <a:avLst/>
              </a:prstGeom>
            </p:spPr>
          </p:pic>
        </p:grpSp>
      </p:grpSp>
      <p:sp>
        <p:nvSpPr>
          <p:cNvPr id="13" name="文本框 12"/>
          <p:cNvSpPr txBox="1"/>
          <p:nvPr/>
        </p:nvSpPr>
        <p:spPr>
          <a:xfrm>
            <a:off x="1254020" y="1476821"/>
            <a:ext cx="7007772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5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marL="285750" indent="-285750" defTabSz="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手动执行</a:t>
            </a:r>
            <a:r>
              <a:rPr lang="en-US" altLang="zh-CN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find bug</a:t>
            </a: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endParaRPr lang="en-US" altLang="zh-CN" sz="1400" spc="90" dirty="0" smtClean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4183" y="1845805"/>
            <a:ext cx="3107445" cy="195138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6213" y="3939902"/>
            <a:ext cx="6885579" cy="1032219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807715" y="1052465"/>
            <a:ext cx="3406249" cy="338554"/>
            <a:chOff x="807715" y="1052465"/>
            <a:chExt cx="3406249" cy="338554"/>
          </a:xfrm>
        </p:grpSpPr>
        <p:sp>
          <p:nvSpPr>
            <p:cNvPr id="32" name="文本框 31"/>
            <p:cNvSpPr txBox="1"/>
            <p:nvPr/>
          </p:nvSpPr>
          <p:spPr>
            <a:xfrm>
              <a:off x="1250719" y="1052465"/>
              <a:ext cx="2963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en-US" altLang="zh-CN" sz="16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Eclipse FindBug</a:t>
              </a:r>
              <a:r>
                <a:rPr lang="zh-CN" altLang="en-US" sz="16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插件</a:t>
              </a:r>
              <a:endParaRPr lang="en-US" altLang="zh-CN" sz="16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807715" y="1078867"/>
              <a:ext cx="285750" cy="285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254887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63888" y="2139702"/>
            <a:ext cx="3024335" cy="762000"/>
            <a:chOff x="3563888" y="2139702"/>
            <a:chExt cx="3024335" cy="762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563888" y="2139702"/>
              <a:ext cx="762000" cy="762000"/>
            </a:xfrm>
            <a:prstGeom prst="rect">
              <a:avLst/>
            </a:prstGeom>
          </p:spPr>
        </p:pic>
        <p:sp>
          <p:nvSpPr>
            <p:cNvPr id="30" name="文本框 29"/>
            <p:cNvSpPr txBox="1"/>
            <p:nvPr/>
          </p:nvSpPr>
          <p:spPr>
            <a:xfrm>
              <a:off x="4572000" y="2259092"/>
              <a:ext cx="20162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algn="l" defTabSz="685800"/>
              <a:r>
                <a:rPr lang="en-US" altLang="zh-CN" sz="2800" spc="110" dirty="0" smtClean="0">
                  <a:solidFill>
                    <a:srgbClr val="70AD47">
                      <a:lumMod val="7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Q&amp;A</a:t>
              </a:r>
              <a:endParaRPr lang="zh-CN" altLang="en-US" sz="2800" spc="110" dirty="0">
                <a:solidFill>
                  <a:srgbClr val="70AD47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65825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493414" y="0"/>
            <a:ext cx="5115208" cy="514350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srgbClr val="005000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641255" y="2579152"/>
            <a:ext cx="3250506" cy="1297013"/>
            <a:chOff x="6075101" y="2593688"/>
            <a:chExt cx="3250506" cy="1297013"/>
          </a:xfrm>
        </p:grpSpPr>
        <p:sp>
          <p:nvSpPr>
            <p:cNvPr id="6" name="矩形 5"/>
            <p:cNvSpPr/>
            <p:nvPr/>
          </p:nvSpPr>
          <p:spPr>
            <a:xfrm>
              <a:off x="6075101" y="2593688"/>
              <a:ext cx="3250506" cy="1297013"/>
            </a:xfrm>
            <a:prstGeom prst="rect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100">
                <a:solidFill>
                  <a:srgbClr val="005000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950880" y="2928030"/>
              <a:ext cx="1498947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3500" b="1" spc="1790">
                  <a:solidFill>
                    <a:srgbClr val="00052E"/>
                  </a:solidFill>
                  <a:latin typeface="方正细黑一简体" panose="03000509000000000000" pitchFamily="65" charset="-122"/>
                  <a:ea typeface="汉鼎简黑体" panose="02010609000101010101" pitchFamily="49" charset="-122"/>
                </a:defRPr>
              </a:lvl1pPr>
            </a:lstStyle>
            <a:p>
              <a:pPr algn="dist" defTabSz="685800"/>
              <a:r>
                <a:rPr lang="en-US" altLang="zh-CN" sz="2000" b="0" spc="39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Agenda</a:t>
              </a:r>
              <a:endParaRPr lang="zh-CN" altLang="en-US" sz="2000" b="0" spc="39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85507" y="1678534"/>
            <a:ext cx="762000" cy="762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698333" y="1890258"/>
            <a:ext cx="3377723" cy="338554"/>
            <a:chOff x="1698333" y="1890258"/>
            <a:chExt cx="3377723" cy="338554"/>
          </a:xfrm>
        </p:grpSpPr>
        <p:sp>
          <p:nvSpPr>
            <p:cNvPr id="62" name="文本框 61"/>
            <p:cNvSpPr txBox="1"/>
            <p:nvPr/>
          </p:nvSpPr>
          <p:spPr>
            <a:xfrm>
              <a:off x="2112811" y="1890258"/>
              <a:ext cx="2963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zh-CN" altLang="en-US" sz="16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编码规范的意义</a:t>
              </a:r>
              <a:endParaRPr lang="en-US" altLang="zh-CN" sz="16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698333" y="1916660"/>
              <a:ext cx="285750" cy="285750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1698333" y="2521228"/>
            <a:ext cx="2522747" cy="338554"/>
            <a:chOff x="1698333" y="2521228"/>
            <a:chExt cx="2522747" cy="338554"/>
          </a:xfrm>
        </p:grpSpPr>
        <p:sp>
          <p:nvSpPr>
            <p:cNvPr id="68" name="文本框 67"/>
            <p:cNvSpPr txBox="1"/>
            <p:nvPr/>
          </p:nvSpPr>
          <p:spPr>
            <a:xfrm>
              <a:off x="2112811" y="2521228"/>
              <a:ext cx="21082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en-US" altLang="zh-CN" sz="16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16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编码规范</a:t>
              </a:r>
              <a:endParaRPr lang="zh-CN" altLang="en-US" sz="16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698333" y="2547630"/>
              <a:ext cx="285750" cy="285750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1698333" y="3198355"/>
            <a:ext cx="3593746" cy="338554"/>
            <a:chOff x="1698333" y="3198355"/>
            <a:chExt cx="3593746" cy="338554"/>
          </a:xfrm>
        </p:grpSpPr>
        <p:sp>
          <p:nvSpPr>
            <p:cNvPr id="75" name="文本框 74"/>
            <p:cNvSpPr txBox="1"/>
            <p:nvPr/>
          </p:nvSpPr>
          <p:spPr>
            <a:xfrm>
              <a:off x="2112810" y="3198355"/>
              <a:ext cx="31792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zh-CN" altLang="en-US" sz="16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编码规范和质量的自动化管理</a:t>
              </a:r>
              <a:endParaRPr lang="zh-CN" altLang="en-US" sz="16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698333" y="3224757"/>
              <a:ext cx="285750" cy="285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310497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58472" y="311228"/>
            <a:ext cx="3881410" cy="449093"/>
            <a:chOff x="258472" y="311228"/>
            <a:chExt cx="3881410" cy="449093"/>
          </a:xfrm>
        </p:grpSpPr>
        <p:sp>
          <p:nvSpPr>
            <p:cNvPr id="7" name="文本框 6"/>
            <p:cNvSpPr txBox="1"/>
            <p:nvPr/>
          </p:nvSpPr>
          <p:spPr>
            <a:xfrm>
              <a:off x="807715" y="335720"/>
              <a:ext cx="33321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algn="l" defTabSz="685800"/>
              <a:r>
                <a:rPr lang="zh-CN" altLang="en-US" sz="2000" spc="11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编码规范的</a:t>
              </a:r>
              <a:r>
                <a:rPr lang="zh-CN" altLang="en-US" sz="2000" spc="11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重要性</a:t>
              </a: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258472" y="311228"/>
              <a:ext cx="449093" cy="449093"/>
              <a:chOff x="258472" y="311228"/>
              <a:chExt cx="449093" cy="449093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258472" y="311228"/>
                <a:ext cx="449093" cy="449093"/>
              </a:xfrm>
              <a:prstGeom prst="ellipse">
                <a:avLst/>
              </a:prstGeom>
              <a:solidFill>
                <a:schemeClr val="bg1"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005000"/>
                  </a:solidFill>
                </a:endParaRPr>
              </a:p>
            </p:txBody>
          </p:sp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334382" y="401617"/>
                <a:ext cx="285750" cy="285750"/>
              </a:xfrm>
              <a:prstGeom prst="rect">
                <a:avLst/>
              </a:prstGeom>
            </p:spPr>
          </p:pic>
        </p:grpSp>
      </p:grpSp>
      <p:sp>
        <p:nvSpPr>
          <p:cNvPr id="46" name="文本框 45"/>
          <p:cNvSpPr txBox="1"/>
          <p:nvPr/>
        </p:nvSpPr>
        <p:spPr>
          <a:xfrm>
            <a:off x="1164629" y="1401926"/>
            <a:ext cx="70077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5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marL="285750" indent="-285750" defTabSz="685800">
              <a:buFont typeface="Wingdings" panose="05000000000000000000" pitchFamily="2" charset="2"/>
              <a:buChar char="§"/>
            </a:pPr>
            <a:r>
              <a:rPr lang="zh-CN" altLang="en-US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软件生命周期</a:t>
            </a:r>
            <a:r>
              <a:rPr lang="en-US" altLang="zh-CN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r>
              <a:rPr lang="zh-CN" altLang="en-US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的时间处于维护阶段</a:t>
            </a:r>
            <a:r>
              <a:rPr lang="en-US" altLang="zh-CN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285750" indent="-285750" defTabSz="685800">
              <a:buFont typeface="Wingdings" panose="05000000000000000000" pitchFamily="2" charset="2"/>
              <a:buChar char="§"/>
            </a:pPr>
            <a:endParaRPr lang="en-US" altLang="zh-CN" sz="1600" spc="90" dirty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800">
              <a:buFont typeface="Wingdings" panose="05000000000000000000" pitchFamily="2" charset="2"/>
              <a:buChar char="§"/>
            </a:pPr>
            <a:r>
              <a:rPr lang="zh-CN" altLang="en-US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绝大多数的软件维护者和开发者都不是同一个人</a:t>
            </a:r>
            <a:r>
              <a:rPr lang="en-US" altLang="zh-CN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285750" indent="-285750" defTabSz="685800">
              <a:buFont typeface="Wingdings" panose="05000000000000000000" pitchFamily="2" charset="2"/>
              <a:buChar char="§"/>
            </a:pPr>
            <a:endParaRPr lang="en-US" altLang="zh-CN" sz="1600" spc="90" dirty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800">
              <a:buFont typeface="Wingdings" panose="05000000000000000000" pitchFamily="2" charset="2"/>
              <a:buChar char="§"/>
            </a:pPr>
            <a:r>
              <a:rPr lang="zh-CN" altLang="en-US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编码规范提高了软件的可读性，让程序员更快更透彻地理解新接手的代码</a:t>
            </a:r>
            <a:r>
              <a:rPr lang="en-US" altLang="zh-CN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4932040" y="3579862"/>
            <a:ext cx="3240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5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defTabSz="685800"/>
            <a:r>
              <a:rPr lang="en-US" altLang="zh-CN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Sun Java Code Convention</a:t>
            </a:r>
          </a:p>
        </p:txBody>
      </p:sp>
    </p:spTree>
    <p:extLst>
      <p:ext uri="{BB962C8B-B14F-4D97-AF65-F5344CB8AC3E}">
        <p14:creationId xmlns:p14="http://schemas.microsoft.com/office/powerpoint/2010/main" xmlns="" val="387701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58472" y="311228"/>
            <a:ext cx="3881410" cy="449093"/>
            <a:chOff x="258472" y="311228"/>
            <a:chExt cx="3881410" cy="449093"/>
          </a:xfrm>
        </p:grpSpPr>
        <p:sp>
          <p:nvSpPr>
            <p:cNvPr id="59" name="文本框 58"/>
            <p:cNvSpPr txBox="1"/>
            <p:nvPr/>
          </p:nvSpPr>
          <p:spPr>
            <a:xfrm>
              <a:off x="807715" y="335720"/>
              <a:ext cx="33321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algn="l" defTabSz="685800"/>
              <a:r>
                <a:rPr lang="zh-CN" altLang="en-US" sz="2000" spc="11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好代码</a:t>
              </a:r>
              <a:r>
                <a:rPr lang="zh-CN" altLang="en-US" sz="2000" spc="11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zh-CN" altLang="en-US" sz="2000" spc="11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差代码</a:t>
              </a:r>
              <a:endParaRPr lang="zh-CN" altLang="en-US" sz="2000" spc="11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258472" y="311228"/>
              <a:ext cx="449093" cy="449093"/>
              <a:chOff x="258472" y="311228"/>
              <a:chExt cx="449093" cy="449093"/>
            </a:xfrm>
          </p:grpSpPr>
          <p:sp>
            <p:nvSpPr>
              <p:cNvPr id="61" name="椭圆 60"/>
              <p:cNvSpPr/>
              <p:nvPr/>
            </p:nvSpPr>
            <p:spPr>
              <a:xfrm>
                <a:off x="258472" y="311228"/>
                <a:ext cx="449093" cy="449093"/>
              </a:xfrm>
              <a:prstGeom prst="ellipse">
                <a:avLst/>
              </a:prstGeom>
              <a:solidFill>
                <a:schemeClr val="bg1"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005000"/>
                  </a:solidFill>
                </a:endParaRPr>
              </a:p>
            </p:txBody>
          </p:sp>
          <p:pic>
            <p:nvPicPr>
              <p:cNvPr id="65" name="图片 6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334382" y="401617"/>
                <a:ext cx="285750" cy="285750"/>
              </a:xfrm>
              <a:prstGeom prst="rect">
                <a:avLst/>
              </a:prstGeom>
            </p:spPr>
          </p:pic>
        </p:grp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9715" y="987574"/>
            <a:ext cx="3764285" cy="3393542"/>
          </a:xfrm>
          <a:prstGeom prst="rect">
            <a:avLst/>
          </a:prstGeom>
        </p:spPr>
      </p:pic>
      <p:sp>
        <p:nvSpPr>
          <p:cNvPr id="66" name="文本框 65"/>
          <p:cNvSpPr txBox="1"/>
          <p:nvPr/>
        </p:nvSpPr>
        <p:spPr>
          <a:xfrm>
            <a:off x="5292080" y="4507779"/>
            <a:ext cx="34563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5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defTabSz="685800"/>
            <a:r>
              <a:rPr lang="en-US" altLang="zh-CN" sz="16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Clean Code (</a:t>
            </a:r>
            <a:r>
              <a:rPr lang="en-US" altLang="zh-CN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Robert Martin</a:t>
            </a:r>
            <a:r>
              <a:rPr lang="en-US" altLang="zh-CN" sz="16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600" spc="90" dirty="0" smtClean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0193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258472" y="311228"/>
            <a:ext cx="3881410" cy="449093"/>
            <a:chOff x="258472" y="311228"/>
            <a:chExt cx="3881410" cy="449093"/>
          </a:xfrm>
        </p:grpSpPr>
        <p:sp>
          <p:nvSpPr>
            <p:cNvPr id="26" name="文本框 25"/>
            <p:cNvSpPr txBox="1"/>
            <p:nvPr/>
          </p:nvSpPr>
          <p:spPr>
            <a:xfrm>
              <a:off x="807715" y="335720"/>
              <a:ext cx="33321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en-US" altLang="zh-CN" sz="20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编码规范</a:t>
              </a: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258472" y="311228"/>
              <a:ext cx="449093" cy="449093"/>
              <a:chOff x="258472" y="311228"/>
              <a:chExt cx="449093" cy="449093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258472" y="311228"/>
                <a:ext cx="449093" cy="449093"/>
              </a:xfrm>
              <a:prstGeom prst="ellipse">
                <a:avLst/>
              </a:prstGeom>
              <a:solidFill>
                <a:schemeClr val="bg1"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005000"/>
                  </a:solidFill>
                </a:endParaRPr>
              </a:p>
            </p:txBody>
          </p:sp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334382" y="401617"/>
                <a:ext cx="285750" cy="285750"/>
              </a:xfrm>
              <a:prstGeom prst="rect">
                <a:avLst/>
              </a:prstGeom>
            </p:spPr>
          </p:pic>
        </p:grpSp>
      </p:grpSp>
      <p:sp>
        <p:nvSpPr>
          <p:cNvPr id="30" name="文本框 29"/>
          <p:cNvSpPr txBox="1"/>
          <p:nvPr/>
        </p:nvSpPr>
        <p:spPr>
          <a:xfrm>
            <a:off x="1093465" y="1707654"/>
            <a:ext cx="70077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5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marL="285750" indent="-285750" defTabSz="6858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驼峰式命名规则</a:t>
            </a:r>
            <a:endParaRPr lang="en-US" altLang="zh-CN" sz="1400" spc="90" dirty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8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属性和类使用名词</a:t>
            </a:r>
            <a:endParaRPr lang="en-US" altLang="zh-CN" sz="1400" spc="90" dirty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8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方法名使用动词</a:t>
            </a:r>
            <a:endParaRPr lang="en-US" altLang="zh-CN" sz="1400" spc="90" dirty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8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好的描述性和</a:t>
            </a: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可读性</a:t>
            </a:r>
            <a:endParaRPr lang="en-US" altLang="zh-CN" sz="1400" spc="90" dirty="0" smtClean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07715" y="1052465"/>
            <a:ext cx="3406249" cy="338554"/>
            <a:chOff x="807715" y="1052465"/>
            <a:chExt cx="3406249" cy="338554"/>
          </a:xfrm>
        </p:grpSpPr>
        <p:sp>
          <p:nvSpPr>
            <p:cNvPr id="32" name="文本框 31"/>
            <p:cNvSpPr txBox="1"/>
            <p:nvPr/>
          </p:nvSpPr>
          <p:spPr>
            <a:xfrm>
              <a:off x="1250719" y="1052465"/>
              <a:ext cx="2963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zh-CN" altLang="en-US" sz="16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命名</a:t>
              </a:r>
              <a:endParaRPr lang="en-US" altLang="zh-CN" sz="16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807715" y="1078867"/>
              <a:ext cx="285750" cy="285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155352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258472" y="311228"/>
            <a:ext cx="3881410" cy="449093"/>
            <a:chOff x="258472" y="311228"/>
            <a:chExt cx="3881410" cy="449093"/>
          </a:xfrm>
        </p:grpSpPr>
        <p:sp>
          <p:nvSpPr>
            <p:cNvPr id="26" name="文本框 25"/>
            <p:cNvSpPr txBox="1"/>
            <p:nvPr/>
          </p:nvSpPr>
          <p:spPr>
            <a:xfrm>
              <a:off x="807715" y="335720"/>
              <a:ext cx="33321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en-US" altLang="zh-CN" sz="20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编码规范</a:t>
              </a: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258472" y="311228"/>
              <a:ext cx="449093" cy="449093"/>
              <a:chOff x="258472" y="311228"/>
              <a:chExt cx="449093" cy="449093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258472" y="311228"/>
                <a:ext cx="449093" cy="449093"/>
              </a:xfrm>
              <a:prstGeom prst="ellipse">
                <a:avLst/>
              </a:prstGeom>
              <a:solidFill>
                <a:schemeClr val="bg1"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005000"/>
                  </a:solidFill>
                </a:endParaRPr>
              </a:p>
            </p:txBody>
          </p:sp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334382" y="401617"/>
                <a:ext cx="285750" cy="285750"/>
              </a:xfrm>
              <a:prstGeom prst="rect">
                <a:avLst/>
              </a:prstGeom>
            </p:spPr>
          </p:pic>
        </p:grpSp>
      </p:grpSp>
      <p:sp>
        <p:nvSpPr>
          <p:cNvPr id="11" name="文本框 10"/>
          <p:cNvSpPr txBox="1"/>
          <p:nvPr/>
        </p:nvSpPr>
        <p:spPr>
          <a:xfrm>
            <a:off x="1093465" y="1707654"/>
            <a:ext cx="7007772" cy="223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5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marL="285750" indent="-285750" defTabSz="6858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单一职责</a:t>
            </a:r>
            <a:endParaRPr lang="en-US" altLang="zh-CN" sz="1400" spc="90" dirty="0" smtClean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8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抽象和使用通用函数</a:t>
            </a:r>
            <a:endParaRPr lang="en-US" altLang="zh-CN" sz="1400" spc="90" dirty="0" smtClean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8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控制参数的数量</a:t>
            </a:r>
            <a:endParaRPr lang="en-US" altLang="zh-CN" sz="1400" spc="90" dirty="0" smtClean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8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单独处理</a:t>
            </a:r>
            <a:r>
              <a:rPr lang="en-US" altLang="zh-CN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Exception</a:t>
            </a:r>
          </a:p>
          <a:p>
            <a:pPr defTabSz="685800">
              <a:lnSpc>
                <a:spcPct val="200000"/>
              </a:lnSpc>
            </a:pPr>
            <a:endParaRPr lang="en-US" altLang="zh-CN" sz="1600" spc="90" dirty="0" smtClean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07715" y="1052465"/>
            <a:ext cx="3406249" cy="338554"/>
            <a:chOff x="807715" y="1052465"/>
            <a:chExt cx="3406249" cy="338554"/>
          </a:xfrm>
        </p:grpSpPr>
        <p:sp>
          <p:nvSpPr>
            <p:cNvPr id="32" name="文本框 31"/>
            <p:cNvSpPr txBox="1"/>
            <p:nvPr/>
          </p:nvSpPr>
          <p:spPr>
            <a:xfrm>
              <a:off x="1250719" y="1052465"/>
              <a:ext cx="2963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zh-CN" altLang="en-US" sz="16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</a:t>
              </a:r>
              <a:r>
                <a:rPr lang="zh-CN" altLang="en-US" sz="16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zh-CN" altLang="en-US" sz="16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方法</a:t>
              </a:r>
              <a:endParaRPr lang="en-US" altLang="zh-CN" sz="16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807715" y="1076417"/>
              <a:ext cx="285750" cy="285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298827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258472" y="311228"/>
            <a:ext cx="3881410" cy="449093"/>
            <a:chOff x="258472" y="311228"/>
            <a:chExt cx="3881410" cy="449093"/>
          </a:xfrm>
        </p:grpSpPr>
        <p:sp>
          <p:nvSpPr>
            <p:cNvPr id="26" name="文本框 25"/>
            <p:cNvSpPr txBox="1"/>
            <p:nvPr/>
          </p:nvSpPr>
          <p:spPr>
            <a:xfrm>
              <a:off x="807715" y="335720"/>
              <a:ext cx="33321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en-US" altLang="zh-CN" sz="20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编码规范</a:t>
              </a: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258472" y="311228"/>
              <a:ext cx="449093" cy="449093"/>
              <a:chOff x="258472" y="311228"/>
              <a:chExt cx="449093" cy="449093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258472" y="311228"/>
                <a:ext cx="449093" cy="449093"/>
              </a:xfrm>
              <a:prstGeom prst="ellipse">
                <a:avLst/>
              </a:prstGeom>
              <a:solidFill>
                <a:schemeClr val="bg1"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005000"/>
                  </a:solidFill>
                </a:endParaRPr>
              </a:p>
            </p:txBody>
          </p:sp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334382" y="401617"/>
                <a:ext cx="285750" cy="285750"/>
              </a:xfrm>
              <a:prstGeom prst="rect">
                <a:avLst/>
              </a:prstGeom>
            </p:spPr>
          </p:pic>
        </p:grpSp>
      </p:grpSp>
      <p:sp>
        <p:nvSpPr>
          <p:cNvPr id="11" name="文本框 10"/>
          <p:cNvSpPr txBox="1"/>
          <p:nvPr/>
        </p:nvSpPr>
        <p:spPr>
          <a:xfrm>
            <a:off x="1093465" y="1707654"/>
            <a:ext cx="70077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5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marL="285750" indent="-285750" defTabSz="6858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适当的注释，代码自注释</a:t>
            </a:r>
            <a:endParaRPr lang="en-US" altLang="zh-CN" sz="1400" spc="90" dirty="0" smtClean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8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解释意图和警示</a:t>
            </a:r>
            <a:endParaRPr lang="en-US" altLang="zh-CN" sz="1400" spc="90" dirty="0" smtClean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8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</a:t>
            </a:r>
            <a:r>
              <a:rPr lang="en-US" altLang="zh-CN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Javadoc</a:t>
            </a: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注释</a:t>
            </a:r>
            <a:endParaRPr lang="en-US" altLang="zh-CN" sz="1400" spc="90" dirty="0" smtClean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8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使用工具替代注释作为版本控制工具</a:t>
            </a:r>
            <a:endParaRPr lang="en-US" altLang="zh-CN" sz="1400" spc="90" dirty="0" smtClean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8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直接删除无用的代码，不要仅仅注释</a:t>
            </a:r>
            <a:endParaRPr lang="en-US" altLang="zh-CN" sz="1400" spc="90" dirty="0" smtClean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07715" y="1052465"/>
            <a:ext cx="3406249" cy="338554"/>
            <a:chOff x="807715" y="1052465"/>
            <a:chExt cx="3406249" cy="338554"/>
          </a:xfrm>
        </p:grpSpPr>
        <p:sp>
          <p:nvSpPr>
            <p:cNvPr id="32" name="文本框 31"/>
            <p:cNvSpPr txBox="1"/>
            <p:nvPr/>
          </p:nvSpPr>
          <p:spPr>
            <a:xfrm>
              <a:off x="1250719" y="1052465"/>
              <a:ext cx="2963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zh-CN" altLang="en-US" sz="16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注释</a:t>
              </a:r>
              <a:endParaRPr lang="en-US" altLang="zh-CN" sz="16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807715" y="1078867"/>
              <a:ext cx="285750" cy="285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125230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258472" y="311228"/>
            <a:ext cx="3881410" cy="449093"/>
            <a:chOff x="258472" y="311228"/>
            <a:chExt cx="3881410" cy="449093"/>
          </a:xfrm>
        </p:grpSpPr>
        <p:sp>
          <p:nvSpPr>
            <p:cNvPr id="26" name="文本框 25"/>
            <p:cNvSpPr txBox="1"/>
            <p:nvPr/>
          </p:nvSpPr>
          <p:spPr>
            <a:xfrm>
              <a:off x="807715" y="335720"/>
              <a:ext cx="33321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en-US" altLang="zh-CN" sz="20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编码规范</a:t>
              </a: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258472" y="311228"/>
              <a:ext cx="449093" cy="449093"/>
              <a:chOff x="258472" y="311228"/>
              <a:chExt cx="449093" cy="449093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258472" y="311228"/>
                <a:ext cx="449093" cy="449093"/>
              </a:xfrm>
              <a:prstGeom prst="ellipse">
                <a:avLst/>
              </a:prstGeom>
              <a:solidFill>
                <a:schemeClr val="bg1"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005000"/>
                  </a:solidFill>
                </a:endParaRPr>
              </a:p>
            </p:txBody>
          </p:sp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334382" y="401617"/>
                <a:ext cx="285750" cy="285750"/>
              </a:xfrm>
              <a:prstGeom prst="rect">
                <a:avLst/>
              </a:prstGeom>
            </p:spPr>
          </p:pic>
        </p:grpSp>
      </p:grpSp>
      <p:sp>
        <p:nvSpPr>
          <p:cNvPr id="32" name="文本框 31"/>
          <p:cNvSpPr txBox="1"/>
          <p:nvPr/>
        </p:nvSpPr>
        <p:spPr>
          <a:xfrm>
            <a:off x="1250719" y="1052465"/>
            <a:ext cx="2963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5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defTabSz="685800"/>
            <a:r>
              <a:rPr lang="zh-CN" altLang="en-US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代码格式</a:t>
            </a:r>
            <a:endParaRPr lang="en-US" altLang="zh-CN" sz="1600" spc="90" dirty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93465" y="1707654"/>
            <a:ext cx="7007772" cy="889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5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marL="285750" indent="-285750" defTabSz="6858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团队统一标准</a:t>
            </a:r>
            <a:endParaRPr lang="en-US" altLang="zh-CN" sz="1400" spc="90" dirty="0" smtClean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8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所有提交的代码都是根据标准格式化过的</a:t>
            </a:r>
            <a:endParaRPr lang="en-US" altLang="zh-CN" sz="1400" spc="90" dirty="0" smtClean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7715" y="1078867"/>
            <a:ext cx="285750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4406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258472" y="311228"/>
            <a:ext cx="4313528" cy="449093"/>
            <a:chOff x="258472" y="311228"/>
            <a:chExt cx="4313528" cy="449093"/>
          </a:xfrm>
        </p:grpSpPr>
        <p:sp>
          <p:nvSpPr>
            <p:cNvPr id="26" name="文本框 25"/>
            <p:cNvSpPr txBox="1"/>
            <p:nvPr/>
          </p:nvSpPr>
          <p:spPr>
            <a:xfrm>
              <a:off x="807715" y="335720"/>
              <a:ext cx="37642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zh-CN" altLang="en-US" sz="20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编码</a:t>
              </a:r>
              <a:r>
                <a:rPr lang="zh-CN" altLang="en-US" sz="20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规范的自动化</a:t>
              </a: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258472" y="311228"/>
              <a:ext cx="449093" cy="449093"/>
              <a:chOff x="258472" y="311228"/>
              <a:chExt cx="449093" cy="449093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258472" y="311228"/>
                <a:ext cx="449093" cy="449093"/>
              </a:xfrm>
              <a:prstGeom prst="ellipse">
                <a:avLst/>
              </a:prstGeom>
              <a:solidFill>
                <a:schemeClr val="bg1"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005000"/>
                  </a:solidFill>
                </a:endParaRPr>
              </a:p>
            </p:txBody>
          </p:sp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334382" y="401617"/>
                <a:ext cx="285750" cy="285750"/>
              </a:xfrm>
              <a:prstGeom prst="rect">
                <a:avLst/>
              </a:prstGeom>
            </p:spPr>
          </p:pic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263" y="1563638"/>
            <a:ext cx="5049473" cy="3354986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807715" y="1052465"/>
            <a:ext cx="3406249" cy="338554"/>
            <a:chOff x="807715" y="1052465"/>
            <a:chExt cx="3406249" cy="338554"/>
          </a:xfrm>
        </p:grpSpPr>
        <p:sp>
          <p:nvSpPr>
            <p:cNvPr id="32" name="文本框 31"/>
            <p:cNvSpPr txBox="1"/>
            <p:nvPr/>
          </p:nvSpPr>
          <p:spPr>
            <a:xfrm>
              <a:off x="1250719" y="1052465"/>
              <a:ext cx="2963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en-US" altLang="zh-CN" sz="16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Eclipse</a:t>
              </a:r>
              <a:r>
                <a:rPr lang="zh-CN" altLang="en-US" sz="16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的代码格式化</a:t>
              </a:r>
              <a:endParaRPr lang="en-US" altLang="zh-CN" sz="16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807715" y="1078867"/>
              <a:ext cx="285750" cy="285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17234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Unknown Document Type" ma:contentTypeID="0x010104" ma:contentTypeVersion="0" ma:contentTypeDescription="" ma:contentTypeScope="" ma:versionID="bab956b1f44ef9d173162e10f4b2778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6eaa9825d2fedb5a83ac41ebe86c43c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8047DC-6ADF-4534-8614-75234D84D2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BB3829B-F735-42B3-B4DD-249175B980FC}">
  <ds:schemaRefs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4BBF490-F782-4856-BDDE-07E1F6CAA84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2269</TotalTime>
  <Words>330</Words>
  <Application>Microsoft Office PowerPoint</Application>
  <PresentationFormat>全屏显示(16:9)</PresentationFormat>
  <Paragraphs>71</Paragraphs>
  <Slides>14</Slides>
  <Notes>14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5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草绿卡通PPT模板</dc:title>
  <dc:creator>百度软件管理</dc:creator>
  <cp:keywords>百度软件管理，为您精挑细选，悉心推荐。</cp:keywords>
  <cp:lastModifiedBy>new</cp:lastModifiedBy>
  <cp:revision>153</cp:revision>
  <dcterms:created xsi:type="dcterms:W3CDTF">2014-07-24T08:00:37Z</dcterms:created>
  <dcterms:modified xsi:type="dcterms:W3CDTF">2016-12-22T05:22:38Z</dcterms:modified>
  <cp:category>PowerPoint 模板</cp:category>
</cp:coreProperties>
</file>